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5"/>
    <p:sldMasterId id="2147483774" r:id="rId6"/>
    <p:sldMasterId id="2147483781" r:id="rId7"/>
    <p:sldMasterId id="2147483788" r:id="rId8"/>
  </p:sldMasterIdLst>
  <p:notesMasterIdLst>
    <p:notesMasterId r:id="rId27"/>
  </p:notesMasterIdLst>
  <p:handoutMasterIdLst>
    <p:handoutMasterId r:id="rId28"/>
  </p:handoutMasterIdLst>
  <p:sldIdLst>
    <p:sldId id="436" r:id="rId9"/>
    <p:sldId id="433" r:id="rId10"/>
    <p:sldId id="434" r:id="rId11"/>
    <p:sldId id="450" r:id="rId12"/>
    <p:sldId id="407" r:id="rId13"/>
    <p:sldId id="440" r:id="rId14"/>
    <p:sldId id="408" r:id="rId15"/>
    <p:sldId id="441" r:id="rId16"/>
    <p:sldId id="439" r:id="rId17"/>
    <p:sldId id="442" r:id="rId18"/>
    <p:sldId id="443" r:id="rId19"/>
    <p:sldId id="444" r:id="rId20"/>
    <p:sldId id="446" r:id="rId21"/>
    <p:sldId id="447" r:id="rId22"/>
    <p:sldId id="445" r:id="rId23"/>
    <p:sldId id="451" r:id="rId24"/>
    <p:sldId id="449" r:id="rId25"/>
    <p:sldId id="435" r:id="rId26"/>
  </p:sldIdLst>
  <p:sldSz cx="9144000" cy="6858000" type="screen4x3"/>
  <p:notesSz cx="6858000" cy="9313863"/>
  <p:custDataLst>
    <p:tags r:id="rId2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PMC" initials="U" lastIdx="3" clrIdx="0"/>
  <p:cmAuthor id="1" name="Jonathan Lucas (US - NC)" initials="JL" lastIdx="1" clrIdx="1"/>
  <p:cmAuthor id="2" name="Eunice Okumu" initials="EO" lastIdx="3" clrIdx="2">
    <p:extLst>
      <p:ext uri="{19B8F6BF-5375-455C-9EA6-DF929625EA0E}">
        <p15:presenceInfo xmlns:p15="http://schemas.microsoft.com/office/powerpoint/2012/main" userId="S-1-5-21-3003367119-45151493-406046460-376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0074"/>
    <a:srgbClr val="669900"/>
    <a:srgbClr val="660033"/>
    <a:srgbClr val="92D050"/>
    <a:srgbClr val="F0DCF0"/>
    <a:srgbClr val="FFE1FF"/>
    <a:srgbClr val="9A0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77" autoAdjust="0"/>
    <p:restoredTop sz="86081" autoAdjust="0"/>
  </p:normalViewPr>
  <p:slideViewPr>
    <p:cSldViewPr>
      <p:cViewPr varScale="1">
        <p:scale>
          <a:sx n="58" d="100"/>
          <a:sy n="58" d="100"/>
        </p:scale>
        <p:origin x="58" y="41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807" y="0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7215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807" y="8847215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fld id="{DD931C95-467B-4A1F-BFF3-FF0BDF1B45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51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807" y="0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2C7B8-868C-48F0-ACF3-0F448B8F976C}" type="datetimeFigureOut">
              <a:rPr lang="en-US" smtClean="0"/>
              <a:pPr/>
              <a:t>1/17/2017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700088"/>
            <a:ext cx="4656138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646" y="4424404"/>
            <a:ext cx="5486709" cy="41902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215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807" y="8847215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A83C3-4F95-4190-8379-F5EE4652D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92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15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87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Kune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zvinhu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zvakawanda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zvamunokwanisa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kuita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kuderedza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njodzi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yenyu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ye HIV: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785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718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65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Bvunza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chipangamazano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wako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nezve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umbowo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pamusoro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pedzimwe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nzira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dzokudzivirira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HIV"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zvinyorwa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zveumwe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umbowo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hwakapamhidzirwa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pamusoro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penziraidzi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825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7446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kushanya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kutsvakurudzo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kukasaitwa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mutsvakurudzo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anogona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kubatira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HIV,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osazviziva,uye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oramba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achishandisa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ring.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Izvi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zvinogona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kukonzera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kusadaira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kumishonga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imwe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yemaARV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891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vanhu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vane HIV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vakashandisa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ring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yemunzira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yesikarudzi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yemudzimai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izvi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zvinogona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kukonzera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kusadaira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kumishonga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yeamwe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maARV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044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Vashandi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vetsvakurudzo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varipano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kubatsira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Vashandi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vetsvakurudzo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varipo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kukupai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umbowo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uye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kupangamazano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varimutsvakurudzo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vamwe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vavo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uye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vamwe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vemunharaunda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nezvekusadaira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kumishonga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nemimwe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mibvunzo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kana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zvavangango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shungurudzika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nazvo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73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26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Kazhinji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kutora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maARV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nemazvo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zvinoreva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kutora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mhando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nhatu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dzakasiyana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dzemishonga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ARV,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nekuti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zvinotora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mushonga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unodarika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umwe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wemaARV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kumisa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HIV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kugadzira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zvifananidzo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zvakafanana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nahwo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796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432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88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852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44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451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72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AD505D15-6459-436B-8728-2A2C9F528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962400" y="1371600"/>
            <a:ext cx="4724400" cy="472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2057400" indent="-228600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381000" y="1371600"/>
            <a:ext cx="2743200" cy="3581400"/>
          </a:xfrm>
        </p:spPr>
        <p:txBody>
          <a:bodyPr anchor="t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rot="5400000">
            <a:off x="1440140" y="3694906"/>
            <a:ext cx="4648200" cy="1588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379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4417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3483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2988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7837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6013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32861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884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4740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6129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5359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25E5E469-9E19-4C9A-A447-D3CB0C3C5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19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317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2588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21594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9396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933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305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3199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339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2588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95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230AA6D-6674-460F-B129-5B098C941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8737600" y="152400"/>
            <a:ext cx="228600" cy="186342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279400" y="152400"/>
            <a:ext cx="8455025" cy="186342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279400" y="338742"/>
            <a:ext cx="8455025" cy="11309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8737600" y="338742"/>
            <a:ext cx="228600" cy="11052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3" name="Picture 12" descr="MTN LOGO_Fi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96000"/>
            <a:ext cx="116998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52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82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3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92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5" Type="http://schemas.openxmlformats.org/officeDocument/2006/relationships/image" Target="../media/image15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5" Type="http://schemas.openxmlformats.org/officeDocument/2006/relationships/image" Target="../media/image17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5" Type="http://schemas.openxmlformats.org/officeDocument/2006/relationships/image" Target="../media/image19.jpe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Relationship Id="rId5" Type="http://schemas.openxmlformats.org/officeDocument/2006/relationships/image" Target="../media/image13.jp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5" Type="http://schemas.openxmlformats.org/officeDocument/2006/relationships/image" Target="../media/image14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685800" y="4495800"/>
            <a:ext cx="8001000" cy="1446550"/>
          </a:xfrm>
        </p:spPr>
        <p:txBody>
          <a:bodyPr wrap="square" anchor="t" anchorCtr="1">
            <a:spAutoFit/>
          </a:bodyPr>
          <a:lstStyle/>
          <a:p>
            <a:r>
              <a:rPr lang="en-US" b="1" dirty="0" err="1">
                <a:latin typeface="Calibri" panose="020F0502020204030204" pitchFamily="34" charset="0"/>
              </a:rPr>
              <a:t>Umbowo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pamusoro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pekusadaira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kumishonga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kweHIV</a:t>
            </a:r>
            <a:endParaRPr lang="en-US" b="1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155703"/>
            <a:ext cx="4068423" cy="1403606"/>
          </a:xfrm>
          <a:prstGeom prst="rect">
            <a:avLst/>
          </a:prstGeom>
        </p:spPr>
      </p:pic>
      <p:pic>
        <p:nvPicPr>
          <p:cNvPr id="5" name="Picture 4" descr="C:\Users\amayo\AppData\Local\Microsoft\Windows\Temporary Internet Files\Content.Outlook\HHF5TJ64\Hope_Study_1Tag_PMS (004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624" y="1559309"/>
            <a:ext cx="4291352" cy="20715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9978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8377" y="1684636"/>
            <a:ext cx="4607169" cy="4716163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Zvisinei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kana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mudzimai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akabatira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HIV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uye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akaramba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achishandisa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ring,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hutachiwana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huri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mumuviri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make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hunogona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kusadaira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kudapivirine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uye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kumishonga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yakafanana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yemaARV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inoshandiswa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kurapa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HIV kana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kudzivirira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kutapuriranwa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HIV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kubva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kunamai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kuenda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kumwana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pic>
        <p:nvPicPr>
          <p:cNvPr id="7" name="Picture 6" descr="Diagram_1_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7" y="2819400"/>
            <a:ext cx="4267200" cy="20621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93430" y="14614"/>
            <a:ext cx="87727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Sei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kusadaira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kumishonga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yemaARV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iri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shungurudzo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mutsvakurudzo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ino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?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0228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98" y="228600"/>
            <a:ext cx="8834718" cy="1143000"/>
          </a:xfrm>
        </p:spPr>
        <p:txBody>
          <a:bodyPr/>
          <a:lstStyle/>
          <a:p>
            <a:r>
              <a:rPr lang="en-US" sz="4000" b="1" dirty="0">
                <a:latin typeface="Calibri" panose="020F0502020204030204" pitchFamily="34" charset="0"/>
              </a:rPr>
              <a:t>Ko </a:t>
            </a:r>
            <a:r>
              <a:rPr lang="en-US" sz="4000" b="1" dirty="0" err="1">
                <a:latin typeface="Calibri" panose="020F0502020204030204" pitchFamily="34" charset="0"/>
              </a:rPr>
              <a:t>kusadaira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kumishonga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yemaARV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kungadzivirirwa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sei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apo</a:t>
            </a:r>
            <a:r>
              <a:rPr lang="en-US" sz="4000" b="1" dirty="0">
                <a:latin typeface="Calibri" panose="020F0502020204030204" pitchFamily="34" charset="0"/>
              </a:rPr>
              <a:t> muri mu HOPE?</a:t>
            </a:r>
            <a:endParaRPr lang="en-US" sz="40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885697"/>
            <a:ext cx="5507302" cy="2674616"/>
          </a:xfrm>
        </p:spPr>
        <p:txBody>
          <a:bodyPr/>
          <a:lstStyle/>
          <a:p>
            <a:pPr marL="742950" indent="-742950">
              <a:lnSpc>
                <a:spcPct val="90000"/>
              </a:lnSpc>
              <a:buAutoNum type="arabicPeriod"/>
            </a:pPr>
            <a:r>
              <a:rPr lang="en-US" sz="38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Dzivirira</a:t>
            </a:r>
            <a:r>
              <a:rPr 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8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kubatira</a:t>
            </a:r>
            <a:r>
              <a:rPr 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 HIV: </a:t>
            </a:r>
            <a:r>
              <a:rPr lang="fi-FI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Kusadaira kumishonga yema ARV hakukwanisi  kuitika kumunhu asina HIV.</a:t>
            </a:r>
            <a:endParaRPr lang="en-US" sz="3600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00" y="3156113"/>
            <a:ext cx="2895851" cy="21337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3593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10" y="2444776"/>
            <a:ext cx="5130282" cy="28301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Shandisai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ring ye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dapivirine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yemunzira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yesikarudzi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yemudzimai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nguva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dzose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Shandisai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makondomu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nemazvo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" y="228600"/>
            <a:ext cx="88138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Ko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kusadaira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kumishonga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yemaARV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kungadzivirirwa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sei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apo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muri mu HOPE?</a:t>
            </a:r>
            <a:endParaRPr lang="en-US" sz="4000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792" y="2632061"/>
            <a:ext cx="3708587" cy="24555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9466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5334000" cy="49408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Shandisai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mushonga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wekunwa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wekudzivirira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kubatira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hutachiwana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hweHIV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(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PrEP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) (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semuenzaniso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Truvada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Deredza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huwandu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hwevamwe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vako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vepabonde</a:t>
            </a:r>
            <a:endParaRPr lang="en-US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Ita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hunhu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hwepabonde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hunenjodzi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yakaderera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128015"/>
            <a:ext cx="8686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Ko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kusadaira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kumishonga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yemaARV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kungadzivirirwa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sei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apo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muri mu HOPE?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0" y="1981200"/>
            <a:ext cx="2743438" cy="40785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1005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2131"/>
            <a:ext cx="4953000" cy="357096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Kana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uine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chirwere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chepabonde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rapiwa</a:t>
            </a:r>
            <a:endParaRPr lang="en-US" sz="30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Kurudzira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umwe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wako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kuti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aongororwe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HIV</a:t>
            </a:r>
          </a:p>
          <a:p>
            <a:pPr>
              <a:lnSpc>
                <a:spcPct val="90000"/>
              </a:lnSpc>
            </a:pP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Kana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umwe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wako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aine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HIV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mukurudzire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kuti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anwe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mishongayema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ARV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sezvavakarairwa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77641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Ko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kusadaira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kumishonga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yemaARV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kungadzivirirwa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sei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apo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muri mu HOPE?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211" y="2667000"/>
            <a:ext cx="3417899" cy="23412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9263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038600" y="1676400"/>
            <a:ext cx="4927616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2.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Ongororwai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HIV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nguva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nenguva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: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Kuongororwa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HIV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kuchaitwa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pakushanya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kutsvakurudzo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kwega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kwega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Munofanira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zvekare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kuuya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kukiriniki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kuzoongororwa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HIV kana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muchifungidzira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kuti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mungange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makabatira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HIV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pakati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pekushanya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2286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Ko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kusadaira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kumishonga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yemaARV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kungadzivirirwa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sei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apo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 muri mu HOPE?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2735024"/>
            <a:ext cx="3377477" cy="22496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2272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8991600" cy="1143000"/>
          </a:xfrm>
        </p:spPr>
        <p:txBody>
          <a:bodyPr/>
          <a:lstStyle/>
          <a:p>
            <a:pPr lvl="0" eaLnBrk="0" hangingPunct="0"/>
            <a:r>
              <a:rPr lang="en-US" sz="4000" b="1" dirty="0">
                <a:latin typeface="Calibri" panose="020F0502020204030204" pitchFamily="34" charset="0"/>
                <a:ea typeface="+mn-ea"/>
                <a:cs typeface="+mn-cs"/>
              </a:rPr>
              <a:t>Ko </a:t>
            </a:r>
            <a:r>
              <a:rPr lang="en-US" sz="4000" b="1" dirty="0" err="1">
                <a:latin typeface="Calibri" panose="020F0502020204030204" pitchFamily="34" charset="0"/>
                <a:ea typeface="+mn-ea"/>
                <a:cs typeface="+mn-cs"/>
              </a:rPr>
              <a:t>kusadaira</a:t>
            </a:r>
            <a:r>
              <a:rPr lang="en-US" sz="4000" b="1" dirty="0"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+mn-ea"/>
                <a:cs typeface="+mn-cs"/>
              </a:rPr>
              <a:t>kumishonga</a:t>
            </a:r>
            <a:r>
              <a:rPr lang="en-US" sz="4000" b="1" dirty="0"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+mn-ea"/>
                <a:cs typeface="+mn-cs"/>
              </a:rPr>
              <a:t>yemaARV</a:t>
            </a:r>
            <a:r>
              <a:rPr lang="en-US" sz="4000" b="1" dirty="0"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+mn-ea"/>
                <a:cs typeface="+mn-cs"/>
              </a:rPr>
              <a:t>kungadzivirirwa</a:t>
            </a:r>
            <a:r>
              <a:rPr lang="en-US" sz="4000" b="1" dirty="0"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+mn-ea"/>
                <a:cs typeface="+mn-cs"/>
              </a:rPr>
              <a:t>sei</a:t>
            </a:r>
            <a:r>
              <a:rPr lang="en-US" sz="4000" b="1" dirty="0"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+mn-ea"/>
                <a:cs typeface="+mn-cs"/>
              </a:rPr>
              <a:t>apo</a:t>
            </a:r>
            <a:r>
              <a:rPr lang="en-US" sz="4000" b="1" dirty="0">
                <a:latin typeface="Calibri" panose="020F0502020204030204" pitchFamily="34" charset="0"/>
                <a:ea typeface="+mn-ea"/>
                <a:cs typeface="+mn-cs"/>
              </a:rPr>
              <a:t> muri mu HOPE?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828800"/>
            <a:ext cx="4419600" cy="4495800"/>
          </a:xfrm>
        </p:spPr>
        <p:txBody>
          <a:bodyPr/>
          <a:lstStyle/>
          <a:p>
            <a:pPr marL="0" indent="0" algn="r">
              <a:buNone/>
            </a:pP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Kana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ongororo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yaratidza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kuti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mune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HIV,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zvakakosha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kukurumidza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ipapo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ipapo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kumira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kushandisa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ring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yemunzira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yesikarudzi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yemudzimai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kubatsira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kudziirira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kusadaira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kumushonga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667000"/>
            <a:ext cx="3689604" cy="245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613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1676400"/>
            <a:ext cx="5181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3.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Musagoverane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maring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emunzira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yesikarudzi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yemudzimai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: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Varimutsvakurudzo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yeongororo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vanoongororwa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hutano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nekuongororwa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HIV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nguva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nenguva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Vanhu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vasiri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mutsvakurudzo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havawani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ongororoidzi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dzeutano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Vanhu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ava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vanogona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kuve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neHIV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uye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vosazviziva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149157"/>
            <a:ext cx="8610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Ko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kusadaira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kumishonga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yemaARV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kungadzivirirwa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sei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apo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 muri mu HOPE?</a:t>
            </a:r>
            <a:endParaRPr lang="en-US" sz="40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0935" y="2971800"/>
            <a:ext cx="3048264" cy="20545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2251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1" t="17387" r="48647" b="8091"/>
          <a:stretch/>
        </p:blipFill>
        <p:spPr>
          <a:xfrm>
            <a:off x="83245" y="3593467"/>
            <a:ext cx="2355155" cy="3264533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2438400" y="500424"/>
            <a:ext cx="6299216" cy="3886200"/>
          </a:xfrm>
          <a:prstGeom prst="wedgeEllipseCallout">
            <a:avLst>
              <a:gd name="adj1" fmla="val -51814"/>
              <a:gd name="adj2" fmla="val 76458"/>
            </a:avLst>
          </a:prstGeom>
          <a:solidFill>
            <a:srgbClr val="92D05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05400"/>
            <a:ext cx="3600516" cy="793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71800" y="724087"/>
            <a:ext cx="5029199" cy="3558382"/>
          </a:xfrm>
        </p:spPr>
        <p:txBody>
          <a:bodyPr/>
          <a:lstStyle/>
          <a:p>
            <a:r>
              <a:rPr lang="en-US" alt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Kana </a:t>
            </a:r>
            <a:r>
              <a:rPr lang="en-US" altLang="en-US" sz="38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muine</a:t>
            </a:r>
            <a:r>
              <a:rPr lang="en-US" alt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8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mibvunzo</a:t>
            </a:r>
            <a:r>
              <a:rPr lang="en-US" alt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 kana </a:t>
            </a:r>
            <a:r>
              <a:rPr lang="en-US" altLang="en-US" sz="38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kuti</a:t>
            </a:r>
            <a:r>
              <a:rPr lang="en-US" alt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8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muchida</a:t>
            </a:r>
            <a:r>
              <a:rPr lang="en-US" alt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8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umwe</a:t>
            </a:r>
            <a:r>
              <a:rPr lang="en-US" alt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8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umbowo</a:t>
            </a:r>
            <a:r>
              <a:rPr lang="en-US" alt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, </a:t>
            </a:r>
            <a:r>
              <a:rPr lang="en-US" altLang="en-US" sz="38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tapota</a:t>
            </a:r>
            <a:r>
              <a:rPr lang="en-US" alt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8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shanyai</a:t>
            </a:r>
            <a:r>
              <a:rPr lang="en-US" alt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8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kukiriniki</a:t>
            </a:r>
            <a:r>
              <a:rPr lang="en-US" alt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 ye </a:t>
            </a:r>
            <a:r>
              <a:rPr lang="en-US" altLang="en-US" sz="38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tsvakurudzo</a:t>
            </a:r>
            <a:endParaRPr lang="en-US" sz="3800" b="1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216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52600" y="1450629"/>
            <a:ext cx="7391400" cy="152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alibri" panose="020F0502020204030204" pitchFamily="34" charset="0"/>
              </a:rPr>
              <a:t>Kusadaira </a:t>
            </a:r>
            <a:r>
              <a:rPr lang="en-GB" b="1" dirty="0" err="1">
                <a:latin typeface="Calibri" panose="020F0502020204030204" pitchFamily="34" charset="0"/>
              </a:rPr>
              <a:t>kumishonga</a:t>
            </a:r>
            <a:r>
              <a:rPr lang="en-GB" b="1" dirty="0">
                <a:latin typeface="Calibri" panose="020F0502020204030204" pitchFamily="34" charset="0"/>
              </a:rPr>
              <a:t> </a:t>
            </a:r>
            <a:r>
              <a:rPr lang="en-GB" b="1" dirty="0" err="1">
                <a:latin typeface="Calibri" panose="020F0502020204030204" pitchFamily="34" charset="0"/>
              </a:rPr>
              <a:t>zvinorevei</a:t>
            </a:r>
            <a:r>
              <a:rPr lang="en-GB" b="1" dirty="0">
                <a:latin typeface="Calibri" panose="020F0502020204030204" pitchFamily="34" charset="0"/>
              </a:rPr>
              <a:t>?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2400" y="1636020"/>
            <a:ext cx="8851138" cy="2007204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Apo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munhu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anobatira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hutachiwana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hweHIV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hutachiwana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hwunopinda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mumuviri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wemunhu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hwotanga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kugadzira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zvifananidzo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zvakafanana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naihwo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  <a:endParaRPr lang="en-US" sz="3600" b="1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7" descr="Diagram_1_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676215"/>
            <a:ext cx="3048000" cy="28430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8943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0" y="2705098"/>
            <a:ext cx="4621306" cy="232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Mishonga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inoshandiswa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kurapa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HIV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inonzi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antiretrovirals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(ARVs).</a:t>
            </a:r>
          </a:p>
        </p:txBody>
      </p:sp>
      <p:sp>
        <p:nvSpPr>
          <p:cNvPr id="2" name="Rectangle 1"/>
          <p:cNvSpPr/>
          <p:nvPr/>
        </p:nvSpPr>
        <p:spPr>
          <a:xfrm>
            <a:off x="316627" y="694854"/>
            <a:ext cx="86495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Kusadaira </a:t>
            </a:r>
            <a:r>
              <a:rPr lang="en-GB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kumishonga</a:t>
            </a:r>
            <a:r>
              <a:rPr lang="en-GB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GB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zvinorevei</a:t>
            </a:r>
            <a:r>
              <a:rPr lang="en-GB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?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9400" y="2530887"/>
            <a:ext cx="3993226" cy="267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716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8599" y="1758341"/>
            <a:ext cx="5103829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Kana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akatorwa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nemazvo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maARV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anomisa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hutachiwana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kuti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husagadzira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zvifananidzo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zvakafanana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naihwo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uye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zvinobatsira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vanhu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vane HIV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kuti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vanzwe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zvirinane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uye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kuti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vararame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kwenguva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refu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  <a:endParaRPr lang="en-US" sz="3600" b="1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8" descr="Diagram_1_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29" y="2362200"/>
            <a:ext cx="3633787" cy="33861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381000" y="569609"/>
            <a:ext cx="84462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Kusadaira </a:t>
            </a:r>
            <a:r>
              <a:rPr lang="en-GB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kumishonga</a:t>
            </a:r>
            <a:r>
              <a:rPr lang="en-GB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GB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zvinorevei</a:t>
            </a:r>
            <a:r>
              <a:rPr lang="en-GB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56757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86200" y="2362200"/>
            <a:ext cx="5080016" cy="3195828"/>
          </a:xfrm>
        </p:spPr>
        <p:txBody>
          <a:bodyPr/>
          <a:lstStyle/>
          <a:p>
            <a:pPr algn="l"/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Zvisinei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maARV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haana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kuperera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uye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nedzimwe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nguva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haakwanise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kumisa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hutachiwana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hwose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hweHIV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kubva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mukugadzira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zvifananidzo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" y="457200"/>
            <a:ext cx="84936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Kusadaira </a:t>
            </a:r>
            <a:r>
              <a:rPr lang="en-GB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kumishonga</a:t>
            </a:r>
            <a:r>
              <a:rPr lang="en-GB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GB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zvinorevei</a:t>
            </a:r>
            <a:r>
              <a:rPr lang="en-GB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2512188"/>
            <a:ext cx="3505504" cy="28958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1546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114800" y="1524000"/>
            <a:ext cx="4851416" cy="4415028"/>
          </a:xfrm>
        </p:spPr>
        <p:txBody>
          <a:bodyPr/>
          <a:lstStyle/>
          <a:p>
            <a:pPr algn="l"/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Kana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izvi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zvaitika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, HIV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inokwanisa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kuramba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ichigadzira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zvifananidzo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zvakafanana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naiyo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inonzi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 “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haidairi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kumishonga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”. </a:t>
            </a:r>
          </a:p>
        </p:txBody>
      </p:sp>
      <p:pic>
        <p:nvPicPr>
          <p:cNvPr id="8" name="Picture 7" descr="Diagram_1_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3657600" cy="28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381000" y="304800"/>
            <a:ext cx="8381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Kusadaira </a:t>
            </a:r>
            <a:r>
              <a:rPr lang="en-GB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kumishonga</a:t>
            </a:r>
            <a:r>
              <a:rPr lang="en-GB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GB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zvinorevei</a:t>
            </a:r>
            <a:r>
              <a:rPr lang="en-GB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6857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09016" cy="1143000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</a:rPr>
              <a:t>Sei </a:t>
            </a:r>
            <a:r>
              <a:rPr lang="en-US" b="1" dirty="0" err="1">
                <a:latin typeface="Calibri" panose="020F0502020204030204" pitchFamily="34" charset="0"/>
              </a:rPr>
              <a:t>kusadaira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kumishonga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yema</a:t>
            </a:r>
            <a:r>
              <a:rPr lang="en-US" b="1" dirty="0">
                <a:latin typeface="Calibri" panose="020F0502020204030204" pitchFamily="34" charset="0"/>
              </a:rPr>
              <a:t> ARV </a:t>
            </a:r>
            <a:r>
              <a:rPr lang="en-US" b="1" dirty="0" err="1">
                <a:latin typeface="Calibri" panose="020F0502020204030204" pitchFamily="34" charset="0"/>
              </a:rPr>
              <a:t>riri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dambudziko</a:t>
            </a:r>
            <a:r>
              <a:rPr lang="en-US" b="1" dirty="0">
                <a:latin typeface="Calibri" panose="020F0502020204030204" pitchFamily="34" charset="0"/>
              </a:rPr>
              <a:t>?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4343400" cy="38100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Kana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kusadaira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kumishonga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kwaitika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munhu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anofanira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kumira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kutora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ARV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isingachashandi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uye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otanga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kutora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mhando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yemushonga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we ARV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wakasiyana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090" y="2110273"/>
            <a:ext cx="4015502" cy="40155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1546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912" y="1938148"/>
            <a:ext cx="4724400" cy="42672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Nekuda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kweizvi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munhu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ane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HIV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isingadaire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kumishonga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anesarudzo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shoma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dzemishonga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yemaARV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yaanogona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kutora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kubatsira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kurarama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zvakanaka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Zvekare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vanogona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kutapurira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vamwe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hutachiwana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husingadaire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kumishonga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9" y="2667000"/>
            <a:ext cx="4004251" cy="28094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875"/>
            <a:ext cx="891267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Sei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kusadaira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kumishonga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yema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ARV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riri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dambudziko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?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2162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</a:rPr>
              <a:t>Sei </a:t>
            </a:r>
            <a:r>
              <a:rPr lang="en-US" b="1" dirty="0" err="1">
                <a:latin typeface="Calibri" panose="020F0502020204030204" pitchFamily="34" charset="0"/>
              </a:rPr>
              <a:t>kusadaira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kumishonga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yemaARV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iri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shungurudzo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mutsvakurudzo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ino</a:t>
            </a:r>
            <a:r>
              <a:rPr lang="en-US" b="1" dirty="0">
                <a:latin typeface="Calibri" panose="020F0502020204030204" pitchFamily="34" charset="0"/>
              </a:rPr>
              <a:t>?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6616" y="2396020"/>
            <a:ext cx="4419600" cy="2836767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Ring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yemunzira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yesikarudzi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yemudzimai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ARV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inonzi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Dapivirine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Dapivirine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kushandiswa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kudzivirira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HIV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chete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uye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haishandiswi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kurapa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vanhu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vane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hutachiwana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hweHIV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79294"/>
            <a:ext cx="3958834" cy="47628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54929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TASKPANEKEY" val="61d8a3e7-4184-4e7d-9c93-462baf318fb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EXPANDSHOWBAR" val="Fals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Fals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Fals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4_Quadrant">
  <a:themeElements>
    <a:clrScheme name="Quadrant 12">
      <a:dk1>
        <a:srgbClr val="000000"/>
      </a:dk1>
      <a:lt1>
        <a:srgbClr val="FFFFFF"/>
      </a:lt1>
      <a:dk2>
        <a:srgbClr val="000000"/>
      </a:dk2>
      <a:lt2>
        <a:srgbClr val="669900"/>
      </a:lt2>
      <a:accent1>
        <a:srgbClr val="800080"/>
      </a:accent1>
      <a:accent2>
        <a:srgbClr val="800080"/>
      </a:accent2>
      <a:accent3>
        <a:srgbClr val="FFFFFF"/>
      </a:accent3>
      <a:accent4>
        <a:srgbClr val="000000"/>
      </a:accent4>
      <a:accent5>
        <a:srgbClr val="C0AAC0"/>
      </a:accent5>
      <a:accent6>
        <a:srgbClr val="730073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10">
        <a:dk1>
          <a:srgbClr val="000000"/>
        </a:dk1>
        <a:lt1>
          <a:srgbClr val="FFFFFF"/>
        </a:lt1>
        <a:dk2>
          <a:srgbClr val="420000"/>
        </a:dk2>
        <a:lt2>
          <a:srgbClr val="669900"/>
        </a:lt2>
        <a:accent1>
          <a:srgbClr val="80008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11">
        <a:dk1>
          <a:srgbClr val="000000"/>
        </a:dk1>
        <a:lt1>
          <a:srgbClr val="FFFFFF"/>
        </a:lt1>
        <a:dk2>
          <a:srgbClr val="420000"/>
        </a:dk2>
        <a:lt2>
          <a:srgbClr val="669900"/>
        </a:lt2>
        <a:accent1>
          <a:srgbClr val="80008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730073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12">
        <a:dk1>
          <a:srgbClr val="000000"/>
        </a:dk1>
        <a:lt1>
          <a:srgbClr val="FFFFFF"/>
        </a:lt1>
        <a:dk2>
          <a:srgbClr val="000000"/>
        </a:dk2>
        <a:lt2>
          <a:srgbClr val="669900"/>
        </a:lt2>
        <a:accent1>
          <a:srgbClr val="80008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730073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3D164BEA822740AA9F6B3827FABFEE" ma:contentTypeVersion="6" ma:contentTypeDescription="Create a new document." ma:contentTypeScope="" ma:versionID="81daa1eec9a9d9599619bfc7b935d289">
  <xsd:schema xmlns:xsd="http://www.w3.org/2001/XMLSchema" xmlns:xs="http://www.w3.org/2001/XMLSchema" xmlns:p="http://schemas.microsoft.com/office/2006/metadata/properties" xmlns:ns2="E6E80880-BE38-4DD8-99DA-434F2D03D560" xmlns:ns3="0cdb9d7b-3bdb-4b1c-be50-7737cb6ee7a2" xmlns:ns4="e6e80880-be38-4dd8-99da-434f2d03d560" targetNamespace="http://schemas.microsoft.com/office/2006/metadata/properties" ma:root="true" ma:fieldsID="be578a0752cd774d2afe306bd5cc223a" ns2:_="" ns3:_="" ns4:_="">
    <xsd:import namespace="E6E80880-BE38-4DD8-99DA-434F2D03D560"/>
    <xsd:import namespace="0cdb9d7b-3bdb-4b1c-be50-7737cb6ee7a2"/>
    <xsd:import namespace="e6e80880-be38-4dd8-99da-434f2d03d560"/>
    <xsd:element name="properties">
      <xsd:complexType>
        <xsd:sequence>
          <xsd:element name="documentManagement">
            <xsd:complexType>
              <xsd:all>
                <xsd:element ref="ns2:For_x0020_Review" minOccurs="0"/>
                <xsd:element ref="ns2:Tool" minOccurs="0"/>
                <xsd:element ref="ns3:SharedWithUsers" minOccurs="0"/>
                <xsd:element ref="ns3:SharedWithDetails" minOccurs="0"/>
                <xsd:element ref="ns4:Status" minOccurs="0"/>
                <xsd:element ref="ns4:new_x0020_metadata" minOccurs="0"/>
                <xsd:element ref="ns3:LastSharedByUser" minOccurs="0"/>
                <xsd:element ref="ns3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E80880-BE38-4DD8-99DA-434F2D03D560" elementFormDefault="qualified">
    <xsd:import namespace="http://schemas.microsoft.com/office/2006/documentManagement/types"/>
    <xsd:import namespace="http://schemas.microsoft.com/office/infopath/2007/PartnerControls"/>
    <xsd:element name="For_x0020_Review" ma:index="8" nillable="true" ma:displayName="For Review" ma:format="Dropdown" ma:internalName="For_x0020_Review">
      <xsd:simpleType>
        <xsd:restriction base="dms:Choice">
          <xsd:enumeration value="Yes"/>
          <xsd:enumeration value="No"/>
          <xsd:enumeration value="N/A"/>
        </xsd:restriction>
      </xsd:simpleType>
    </xsd:element>
    <xsd:element name="Tool" ma:index="9" nillable="true" ma:displayName="Tool" ma:format="Dropdown" ma:internalName="Tool">
      <xsd:simpleType>
        <xsd:restriction base="dms:Choice">
          <xsd:enumeration value="Calendar/Calculators"/>
          <xsd:enumeration value="Counseling"/>
          <xsd:enumeration value="Essential Docs"/>
          <xsd:enumeration value="IC Support"/>
          <xsd:enumeration value="Other"/>
          <xsd:enumeration value="Safety/Clinical"/>
          <xsd:enumeration value="SOPs"/>
          <xsd:enumeration value="Visit Checklist"/>
          <xsd:enumeration value="Activation Checklist"/>
          <xsd:enumeration value="Close Out Checklis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db9d7b-3bdb-4b1c-be50-7737cb6ee7a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4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5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e80880-be38-4dd8-99da-434f2d03d560" elementFormDefault="qualified">
    <xsd:import namespace="http://schemas.microsoft.com/office/2006/documentManagement/types"/>
    <xsd:import namespace="http://schemas.microsoft.com/office/infopath/2007/PartnerControls"/>
    <xsd:element name="Status" ma:index="12" nillable="true" ma:displayName="Status" ma:format="Dropdown" ma:internalName="Status">
      <xsd:simpleType>
        <xsd:restriction base="dms:Choice">
          <xsd:enumeration value="Archive"/>
          <xsd:enumeration value="Draft"/>
          <xsd:enumeration value="Final"/>
        </xsd:restriction>
      </xsd:simpleType>
    </xsd:element>
    <xsd:element name="new_x0020_metadata" ma:index="13" nillable="true" ma:displayName="new metadata" ma:internalName="new_x0020_metadata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customXsn xmlns="http://schemas.microsoft.com/office/2006/metadata/customXsn">
  <xsnLocation/>
  <cached>True</cached>
  <openByDefault>False</openByDefault>
  <xsnScope/>
</customXsn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ew_x0020_metadata xmlns="e6e80880-be38-4dd8-99da-434f2d03d560" xsi:nil="true"/>
    <Tool xmlns="E6E80880-BE38-4DD8-99DA-434F2D03D560" xsi:nil="true"/>
    <Status xmlns="e6e80880-be38-4dd8-99da-434f2d03d560" xsi:nil="true"/>
    <For_x0020_Review xmlns="E6E80880-BE38-4DD8-99DA-434F2D03D560">Yes</For_x0020_Review>
    <SharedWithUsers xmlns="0cdb9d7b-3bdb-4b1c-be50-7737cb6ee7a2">
      <UserInfo>
        <DisplayName>Jontraye Davis</DisplayName>
        <AccountId>58</AccountId>
        <AccountType/>
      </UserInfo>
      <UserInfo>
        <DisplayName>Eunice Okumu</DisplayName>
        <AccountId>149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BF693D3F-19ED-4E08-B5C3-1294BDF969E0}"/>
</file>

<file path=customXml/itemProps2.xml><?xml version="1.0" encoding="utf-8"?>
<ds:datastoreItem xmlns:ds="http://schemas.openxmlformats.org/officeDocument/2006/customXml" ds:itemID="{C8630F7E-37DE-4861-9490-D9768FE2D8F5}">
  <ds:schemaRefs>
    <ds:schemaRef ds:uri="http://schemas.microsoft.com/office/2006/metadata/customXsn"/>
  </ds:schemaRefs>
</ds:datastoreItem>
</file>

<file path=customXml/itemProps3.xml><?xml version="1.0" encoding="utf-8"?>
<ds:datastoreItem xmlns:ds="http://schemas.openxmlformats.org/officeDocument/2006/customXml" ds:itemID="{859B5DD9-C6A3-47E7-AAFB-B15B366FA22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19A9A33-34E5-48B4-BF07-7ECA9333B134}">
  <ds:schemaRefs>
    <ds:schemaRef ds:uri="http://schemas.openxmlformats.org/package/2006/metadata/core-properties"/>
    <ds:schemaRef ds:uri="http://purl.org/dc/terms/"/>
    <ds:schemaRef ds:uri="E6E80880-BE38-4DD8-99DA-434F2D03D560"/>
    <ds:schemaRef ds:uri="http://schemas.microsoft.com/office/2006/documentManagement/types"/>
    <ds:schemaRef ds:uri="http://schemas.microsoft.com/office/2006/metadata/properties"/>
    <ds:schemaRef ds:uri="e6e80880-be38-4dd8-99da-434f2d03d560"/>
    <ds:schemaRef ds:uri="http://purl.org/dc/elements/1.1/"/>
    <ds:schemaRef ds:uri="0cdb9d7b-3bdb-4b1c-be50-7737cb6ee7a2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3698</TotalTime>
  <Words>647</Words>
  <Application>Microsoft Office PowerPoint</Application>
  <PresentationFormat>On-screen Show (4:3)</PresentationFormat>
  <Paragraphs>71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Candara</vt:lpstr>
      <vt:lpstr>Times New Roman</vt:lpstr>
      <vt:lpstr>Wingdings</vt:lpstr>
      <vt:lpstr>4_Quadrant</vt:lpstr>
      <vt:lpstr>2_Office Theme</vt:lpstr>
      <vt:lpstr>3_Office Theme</vt:lpstr>
      <vt:lpstr>Office Theme</vt:lpstr>
      <vt:lpstr>Umbowo pamusoro pekusadaira kumishonga kweHIV</vt:lpstr>
      <vt:lpstr>Kusadaira kumishonga zvinorevei?</vt:lpstr>
      <vt:lpstr>PowerPoint Presentation</vt:lpstr>
      <vt:lpstr>PowerPoint Presentation</vt:lpstr>
      <vt:lpstr>Zvisinei, maARV haana kuperera, uye nedzimwe nguva haakwanise kumisa hutachiwana hwose hweHIV kubva mukugadzira zvifananidzo. </vt:lpstr>
      <vt:lpstr>Kana izvi zvaitika, HIV inokwanisa kuramba ichigadzira zvifananidzo zvakafanana naiyo inonzi  “haidairi kumishonga”. </vt:lpstr>
      <vt:lpstr>Sei kusadaira kumishonga yema ARV riri dambudziko?</vt:lpstr>
      <vt:lpstr>PowerPoint Presentation</vt:lpstr>
      <vt:lpstr>Sei kusadaira kumishonga yemaARV iri shungurudzo mutsvakurudzo ino?</vt:lpstr>
      <vt:lpstr>PowerPoint Presentation</vt:lpstr>
      <vt:lpstr>Ko kusadaira kumishonga yemaARV kungadzivirirwa sei apo muri mu HOPE?</vt:lpstr>
      <vt:lpstr>PowerPoint Presentation</vt:lpstr>
      <vt:lpstr>PowerPoint Presentation</vt:lpstr>
      <vt:lpstr>PowerPoint Presentation</vt:lpstr>
      <vt:lpstr>PowerPoint Presentation</vt:lpstr>
      <vt:lpstr>Ko kusadaira kumishonga yemaARV kungadzivirirwa sei apo muri mu HOPE?</vt:lpstr>
      <vt:lpstr>PowerPoint Presentation</vt:lpstr>
      <vt:lpstr>Kana muine mibvunzo kana kuti muchida umwe umbowo, tapota shanyai kukiriniki ye tsvakurudzo</vt:lpstr>
    </vt:vector>
  </TitlesOfParts>
  <Company>MTN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Microbicides 2008</dc:title>
  <dc:creator>rullcm</dc:creator>
  <cp:lastModifiedBy>Eunice Okumu</cp:lastModifiedBy>
  <cp:revision>310</cp:revision>
  <cp:lastPrinted>2014-09-26T13:04:48Z</cp:lastPrinted>
  <dcterms:created xsi:type="dcterms:W3CDTF">2008-01-29T12:38:48Z</dcterms:created>
  <dcterms:modified xsi:type="dcterms:W3CDTF">2017-01-17T18:14:51Z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0x010100A23D164BEA822740AA9F6B3827FABFEE</vt:lpwstr>
  </property>
</Properties>
</file>